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D95643-5F49-45FA-9EF6-C9807C1DBE12}">
  <a:tblStyle styleId="{ABD95643-5F49-45FA-9EF6-C9807C1DBE1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fd4948f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afd4948f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fd4948f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fd4948f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https://www.bizlatinhub.com/es/verificacion-antecedentes-laborales-colombia/</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hyperlink" Target="https://www.redeszone.net/2018/11/13/10-medidas-mantener-segura-identidad-datos-interne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hyperlink" Target="https://www.thesslstore.com/blog/runtime-encryption-gap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hyperlink" Target="https://www.ci2.es/software-ec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hyperlink" Target="https://www.esan.edu.pe/apuntes-empresariales/2020/01/como-redisenar-los-procesos-usando-el-business-process-management-bp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hyperlink" Target="https://www.sistemaimpulsa.com/blog/crm-en-mexico-que-opciones-teng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hyperlink" Target="https://unevinvestigando.blogspot.com/2019/08/instrumento-de-recoleccion-de-dato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rive.google.com/file/d/1PvNFeip04uXw4mljBX1aJnJpuvP7BVK0/view?usp=sharing"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19" name="Google Shape;119;p22"/>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20" name="Google Shape;120;p22"/>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21" name="Google Shape;121;p22"/>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27" name="Google Shape;127;p23"/>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28" name="Google Shape;128;p23"/>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29" name="Google Shape;129;p23"/>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35" name="Google Shape;135;p24"/>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36" name="Google Shape;136;p24"/>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37" name="Google Shape;137;p24"/>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43" name="Google Shape;143;p2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44" name="Google Shape;144;p25"/>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45" name="Google Shape;145;p25"/>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151" name="Google Shape;151;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152" name="Google Shape;152;p26"/>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153" name="Google Shape;153;p26"/>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159" name="Google Shape;159;p27"/>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160" name="Google Shape;160;p27"/>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161" name="Google Shape;161;p27"/>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167" name="Google Shape;167;p28"/>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168" name="Google Shape;168;p28"/>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169" name="Google Shape;169;p28"/>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175" name="Google Shape;175;p29"/>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176" name="Google Shape;176;p29"/>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177" name="Google Shape;177;p29"/>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183" name="Google Shape;183;p30"/>
          <p:cNvGraphicFramePr/>
          <p:nvPr/>
        </p:nvGraphicFramePr>
        <p:xfrm>
          <a:off x="952500" y="2000250"/>
          <a:ext cx="3000000" cy="3000000"/>
        </p:xfrm>
        <a:graphic>
          <a:graphicData uri="http://schemas.openxmlformats.org/drawingml/2006/table">
            <a:tbl>
              <a:tblPr>
                <a:noFill/>
                <a:tableStyleId>{ABD95643-5F49-45FA-9EF6-C9807C1DBE12}</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89" name="Google Shape;189;p31"/>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herramientas digitales en oficinas administrativas automatizando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para aumentar la eficacia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90" name="Google Shape;190;p31"/>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1159025" y="726150"/>
            <a:ext cx="5018400" cy="3691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rgbClr val="000000"/>
              </a:buClr>
              <a:buSzPts val="2200"/>
              <a:buAutoNum type="arabicPeriod"/>
            </a:pPr>
            <a:r>
              <a:rPr lang="es" sz="2200">
                <a:solidFill>
                  <a:srgbClr val="000000"/>
                </a:solidFill>
              </a:rPr>
              <a:t>Planteamiento del problema</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Procesos</a:t>
            </a:r>
            <a:r>
              <a:rPr lang="es" sz="2200">
                <a:solidFill>
                  <a:srgbClr val="000000"/>
                </a:solidFill>
              </a:rPr>
              <a:t> de </a:t>
            </a:r>
            <a:r>
              <a:rPr lang="es" sz="2200">
                <a:solidFill>
                  <a:srgbClr val="000000"/>
                </a:solidFill>
              </a:rPr>
              <a:t>contratación</a:t>
            </a:r>
            <a:r>
              <a:rPr lang="es" sz="2200">
                <a:solidFill>
                  <a:srgbClr val="000000"/>
                </a:solidFill>
              </a:rPr>
              <a:t> </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V</a:t>
            </a:r>
            <a:r>
              <a:rPr lang="es" sz="2200">
                <a:solidFill>
                  <a:srgbClr val="000000"/>
                </a:solidFill>
              </a:rPr>
              <a:t>erificación</a:t>
            </a:r>
            <a:r>
              <a:rPr lang="es" sz="2200">
                <a:solidFill>
                  <a:srgbClr val="000000"/>
                </a:solidFill>
              </a:rPr>
              <a:t> de los datos</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Seguridad de los datos</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Encriptación</a:t>
            </a:r>
            <a:r>
              <a:rPr lang="es" sz="2200">
                <a:solidFill>
                  <a:srgbClr val="000000"/>
                </a:solidFill>
              </a:rPr>
              <a:t> </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chemeClr val="dk1"/>
                </a:solidFill>
              </a:rPr>
              <a:t>Plataformas</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es" sz="2200">
                <a:solidFill>
                  <a:schemeClr val="dk1"/>
                </a:solidFill>
              </a:rPr>
              <a:t>BPM</a:t>
            </a:r>
            <a:endParaRPr sz="2200">
              <a:solidFill>
                <a:schemeClr val="dk1"/>
              </a:solidFill>
            </a:endParaRPr>
          </a:p>
        </p:txBody>
      </p:sp>
      <p:sp>
        <p:nvSpPr>
          <p:cNvPr id="64" name="Google Shape;64;p14"/>
          <p:cNvSpPr txBox="1"/>
          <p:nvPr/>
        </p:nvSpPr>
        <p:spPr>
          <a:xfrm>
            <a:off x="409350" y="113850"/>
            <a:ext cx="8325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900">
                <a:latin typeface="Georgia"/>
                <a:ea typeface="Georgia"/>
                <a:cs typeface="Georgia"/>
                <a:sym typeface="Georgia"/>
              </a:rPr>
              <a:t>TABLA DE CONTENIDO </a:t>
            </a:r>
            <a:endParaRPr sz="2900">
              <a:latin typeface="Georgia"/>
              <a:ea typeface="Georgia"/>
              <a:cs typeface="Georgia"/>
              <a:sym typeface="Georgia"/>
            </a:endParaRPr>
          </a:p>
        </p:txBody>
      </p:sp>
      <p:sp>
        <p:nvSpPr>
          <p:cNvPr id="65" name="Google Shape;65;p14"/>
          <p:cNvSpPr txBox="1"/>
          <p:nvPr/>
        </p:nvSpPr>
        <p:spPr>
          <a:xfrm>
            <a:off x="4881300" y="2143575"/>
            <a:ext cx="42627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a:t>08.  </a:t>
            </a:r>
            <a:r>
              <a:rPr lang="es" sz="2200">
                <a:solidFill>
                  <a:schemeClr val="dk1"/>
                </a:solidFill>
              </a:rPr>
              <a:t>ECM</a:t>
            </a:r>
            <a:endParaRPr sz="2200">
              <a:solidFill>
                <a:schemeClr val="dk1"/>
              </a:solidFill>
            </a:endParaRPr>
          </a:p>
          <a:p>
            <a:pPr indent="0" lvl="0" marL="0" rtl="0" algn="l">
              <a:spcBef>
                <a:spcPts val="0"/>
              </a:spcBef>
              <a:spcAft>
                <a:spcPts val="0"/>
              </a:spcAft>
              <a:buNone/>
            </a:pPr>
            <a:r>
              <a:rPr lang="es" sz="2200">
                <a:solidFill>
                  <a:schemeClr val="dk1"/>
                </a:solidFill>
              </a:rPr>
              <a:t>09.  CRM</a:t>
            </a:r>
            <a:endParaRPr sz="2200">
              <a:solidFill>
                <a:schemeClr val="dk1"/>
              </a:solidFill>
            </a:endParaRPr>
          </a:p>
          <a:p>
            <a:pPr indent="0" lvl="0" marL="0" rtl="0" algn="l">
              <a:spcBef>
                <a:spcPts val="0"/>
              </a:spcBef>
              <a:spcAft>
                <a:spcPts val="0"/>
              </a:spcAft>
              <a:buNone/>
            </a:pPr>
            <a:r>
              <a:rPr lang="es" sz="2200">
                <a:solidFill>
                  <a:schemeClr val="dk1"/>
                </a:solidFill>
              </a:rPr>
              <a:t>10.  Analytics</a:t>
            </a:r>
            <a:endParaRPr sz="2200">
              <a:solidFill>
                <a:schemeClr val="dk1"/>
              </a:solidFill>
            </a:endParaRPr>
          </a:p>
          <a:p>
            <a:pPr indent="0" lvl="0" marL="0" rtl="0" algn="l">
              <a:spcBef>
                <a:spcPts val="0"/>
              </a:spcBef>
              <a:spcAft>
                <a:spcPts val="0"/>
              </a:spcAft>
              <a:buNone/>
            </a:pPr>
            <a:r>
              <a:rPr lang="es" sz="2200">
                <a:solidFill>
                  <a:schemeClr val="dk1"/>
                </a:solidFill>
              </a:rPr>
              <a:t>11.  Service Desk</a:t>
            </a:r>
            <a:endParaRPr sz="2200">
              <a:solidFill>
                <a:schemeClr val="dk1"/>
              </a:solidFill>
            </a:endParaRPr>
          </a:p>
          <a:p>
            <a:pPr indent="0" lvl="0" marL="0" rtl="0" algn="l">
              <a:spcBef>
                <a:spcPts val="0"/>
              </a:spcBef>
              <a:spcAft>
                <a:spcPts val="0"/>
              </a:spcAft>
              <a:buClr>
                <a:schemeClr val="dk1"/>
              </a:buClr>
              <a:buSzPts val="1100"/>
              <a:buFont typeface="Arial"/>
              <a:buNone/>
            </a:pPr>
            <a:r>
              <a:rPr lang="es" sz="2200">
                <a:solidFill>
                  <a:schemeClr val="dk1"/>
                </a:solidFill>
              </a:rPr>
              <a:t>12.  Costos</a:t>
            </a:r>
            <a:endParaRPr sz="1600">
              <a:solidFill>
                <a:schemeClr val="dk1"/>
              </a:solidFill>
            </a:endParaRPr>
          </a:p>
          <a:p>
            <a:pPr indent="0" lvl="0" marL="0" rtl="0" algn="l">
              <a:spcBef>
                <a:spcPts val="0"/>
              </a:spcBef>
              <a:spcAft>
                <a:spcPts val="0"/>
              </a:spcAft>
              <a:buNone/>
            </a:pPr>
            <a:r>
              <a:rPr lang="es" sz="2200"/>
              <a:t>13.  Objetivo General</a:t>
            </a:r>
            <a:endParaRPr sz="2200"/>
          </a:p>
          <a:p>
            <a:pPr indent="0" lvl="0" marL="0" rtl="0" algn="l">
              <a:spcBef>
                <a:spcPts val="0"/>
              </a:spcBef>
              <a:spcAft>
                <a:spcPts val="0"/>
              </a:spcAft>
              <a:buNone/>
            </a:pPr>
            <a:r>
              <a:rPr lang="es" sz="2200"/>
              <a:t>14.  Objetivos </a:t>
            </a:r>
            <a:r>
              <a:rPr lang="es" sz="2200"/>
              <a:t>Específicos</a:t>
            </a:r>
            <a:endParaRPr sz="2200"/>
          </a:p>
          <a:p>
            <a:pPr indent="0" lvl="0" marL="0" rtl="0" algn="l">
              <a:spcBef>
                <a:spcPts val="0"/>
              </a:spcBef>
              <a:spcAft>
                <a:spcPts val="0"/>
              </a:spcAft>
              <a:buNone/>
            </a:pPr>
            <a:r>
              <a:rPr lang="es" sz="2200"/>
              <a:t>15.  </a:t>
            </a:r>
            <a:r>
              <a:rPr lang="es" sz="2200"/>
              <a:t>Justificación</a:t>
            </a:r>
            <a:r>
              <a:rPr lang="es" sz="2200"/>
              <a:t> </a:t>
            </a:r>
            <a:endParaRPr sz="2200"/>
          </a:p>
        </p:txBody>
      </p:sp>
      <p:pic>
        <p:nvPicPr>
          <p:cNvPr id="66" name="Google Shape;66;p14"/>
          <p:cNvPicPr preferRelativeResize="0"/>
          <p:nvPr/>
        </p:nvPicPr>
        <p:blipFill rotWithShape="1">
          <a:blip r:embed="rId3">
            <a:alphaModFix/>
          </a:blip>
          <a:srcRect b="0" l="10066" r="14416" t="0"/>
          <a:stretch/>
        </p:blipFill>
        <p:spPr>
          <a:xfrm>
            <a:off x="2655625" y="3126350"/>
            <a:ext cx="1555600" cy="1763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96" name="Google Shape;196;p32"/>
          <p:cNvSpPr txBox="1"/>
          <p:nvPr>
            <p:ph idx="1" type="body"/>
          </p:nvPr>
        </p:nvSpPr>
        <p:spPr>
          <a:xfrm>
            <a:off x="3171200" y="1753000"/>
            <a:ext cx="5760300" cy="268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a:t>
            </a:r>
            <a:r>
              <a:rPr lang="es">
                <a:solidFill>
                  <a:srgbClr val="000000"/>
                </a:solidFill>
              </a:rPr>
              <a:t>optimización</a:t>
            </a:r>
            <a:r>
              <a:rPr lang="es">
                <a:solidFill>
                  <a:srgbClr val="000000"/>
                </a:solidFill>
              </a:rPr>
              <a:t> los procesos de </a:t>
            </a:r>
            <a:r>
              <a:rPr lang="es">
                <a:solidFill>
                  <a:srgbClr val="000000"/>
                </a:solidFill>
              </a:rPr>
              <a:t>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Diseñar un aplicativo web para gestionar de manera segura la </a:t>
            </a:r>
            <a:r>
              <a:rPr lang="es">
                <a:solidFill>
                  <a:srgbClr val="000000"/>
                </a:solidFill>
              </a:rPr>
              <a:t>información</a:t>
            </a:r>
            <a:r>
              <a:rPr lang="es">
                <a:solidFill>
                  <a:srgbClr val="000000"/>
                </a:solidFill>
              </a:rPr>
              <a:t> de los datos.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Tener una </a:t>
            </a:r>
            <a:r>
              <a:rPr lang="es">
                <a:solidFill>
                  <a:srgbClr val="000000"/>
                </a:solidFill>
              </a:rPr>
              <a:t>solución</a:t>
            </a:r>
            <a:r>
              <a:rPr lang="es">
                <a:solidFill>
                  <a:srgbClr val="000000"/>
                </a:solidFill>
              </a:rPr>
              <a:t> a la hora de </a:t>
            </a:r>
            <a:r>
              <a:rPr lang="es">
                <a:solidFill>
                  <a:srgbClr val="000000"/>
                </a:solidFill>
              </a:rPr>
              <a:t>encontrar una falla en el sistema.</a:t>
            </a:r>
            <a:r>
              <a:rPr lang="es">
                <a:solidFill>
                  <a:srgbClr val="000000"/>
                </a:solidFill>
              </a:rPr>
              <a:t> </a:t>
            </a:r>
            <a:endParaRPr>
              <a:solidFill>
                <a:srgbClr val="000000"/>
              </a:solidFill>
            </a:endParaRPr>
          </a:p>
        </p:txBody>
      </p:sp>
      <p:pic>
        <p:nvPicPr>
          <p:cNvPr id="197" name="Google Shape;197;p32"/>
          <p:cNvPicPr preferRelativeResize="0"/>
          <p:nvPr/>
        </p:nvPicPr>
        <p:blipFill>
          <a:blip r:embed="rId3">
            <a:alphaModFix/>
          </a:blip>
          <a:stretch>
            <a:fillRect/>
          </a:stretch>
        </p:blipFill>
        <p:spPr>
          <a:xfrm>
            <a:off x="311700" y="1514300"/>
            <a:ext cx="2421450" cy="2738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203" name="Google Shape;203;p33"/>
          <p:cNvSpPr txBox="1"/>
          <p:nvPr>
            <p:ph idx="1" type="body"/>
          </p:nvPr>
        </p:nvSpPr>
        <p:spPr>
          <a:xfrm>
            <a:off x="311700" y="1152475"/>
            <a:ext cx="46812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s">
                <a:solidFill>
                  <a:srgbClr val="000000"/>
                </a:solidFill>
              </a:rPr>
              <a:t>Este proyecto es importante para la empresa ya que le podemos brindar un proceso de </a:t>
            </a:r>
            <a:r>
              <a:rPr lang="es">
                <a:solidFill>
                  <a:srgbClr val="000000"/>
                </a:solidFill>
              </a:rPr>
              <a:t>contratación</a:t>
            </a:r>
            <a:r>
              <a:rPr lang="es">
                <a:solidFill>
                  <a:srgbClr val="000000"/>
                </a:solidFill>
              </a:rPr>
              <a:t> automatizado,mediante la </a:t>
            </a:r>
            <a:r>
              <a:rPr lang="es">
                <a:solidFill>
                  <a:srgbClr val="000000"/>
                </a:solidFill>
              </a:rPr>
              <a:t>implementación</a:t>
            </a:r>
            <a:r>
              <a:rPr lang="es">
                <a:solidFill>
                  <a:srgbClr val="000000"/>
                </a:solidFill>
              </a:rPr>
              <a:t> de BPMN, garantizando la seguridad y </a:t>
            </a:r>
            <a:r>
              <a:rPr lang="es">
                <a:solidFill>
                  <a:srgbClr val="000000"/>
                </a:solidFill>
              </a:rPr>
              <a:t>verificación</a:t>
            </a:r>
            <a:r>
              <a:rPr lang="es">
                <a:solidFill>
                  <a:srgbClr val="000000"/>
                </a:solidFill>
              </a:rPr>
              <a:t> de los datos de los empleados. La </a:t>
            </a:r>
            <a:r>
              <a:rPr lang="es">
                <a:solidFill>
                  <a:srgbClr val="000000"/>
                </a:solidFill>
              </a:rPr>
              <a:t>implementación</a:t>
            </a:r>
            <a:r>
              <a:rPr lang="es">
                <a:solidFill>
                  <a:srgbClr val="000000"/>
                </a:solidFill>
              </a:rPr>
              <a:t> de este proyecto </a:t>
            </a:r>
            <a:r>
              <a:rPr lang="es">
                <a:solidFill>
                  <a:srgbClr val="000000"/>
                </a:solidFill>
              </a:rPr>
              <a:t>será por medio de la plataforma SYDLE ONE, ya que, cumple con las funciones requeridas para este proyecto.</a:t>
            </a:r>
            <a:endParaRPr>
              <a:solidFill>
                <a:srgbClr val="000000"/>
              </a:solidFill>
            </a:endParaRPr>
          </a:p>
        </p:txBody>
      </p:sp>
      <p:pic>
        <p:nvPicPr>
          <p:cNvPr id="204" name="Google Shape;204;p33"/>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0" name="Google Shape;21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solidFill>
                  <a:srgbClr val="000000"/>
                </a:solidFill>
              </a:rPr>
              <a:t>¿Como un aplicativo web </a:t>
            </a:r>
            <a:r>
              <a:rPr lang="es">
                <a:solidFill>
                  <a:srgbClr val="000000"/>
                </a:solidFill>
              </a:rPr>
              <a:t>haría</a:t>
            </a:r>
            <a:r>
              <a:rPr lang="es">
                <a:solidFill>
                  <a:srgbClr val="000000"/>
                </a:solidFill>
              </a:rPr>
              <a:t> </a:t>
            </a:r>
            <a:r>
              <a:rPr lang="es">
                <a:solidFill>
                  <a:srgbClr val="000000"/>
                </a:solidFill>
              </a:rPr>
              <a:t>más</a:t>
            </a:r>
            <a:r>
              <a:rPr lang="es">
                <a:solidFill>
                  <a:srgbClr val="000000"/>
                </a:solidFill>
              </a:rPr>
              <a:t> eficiente el proceso de contratación teniendo en cuenta la seguridad y </a:t>
            </a:r>
            <a:r>
              <a:rPr lang="es">
                <a:solidFill>
                  <a:srgbClr val="000000"/>
                </a:solidFill>
              </a:rPr>
              <a:t>verificación</a:t>
            </a:r>
            <a:r>
              <a:rPr lang="es">
                <a:solidFill>
                  <a:srgbClr val="000000"/>
                </a:solidFill>
              </a:rPr>
              <a:t> de los </a:t>
            </a:r>
            <a:r>
              <a:rPr lang="es">
                <a:solidFill>
                  <a:srgbClr val="000000"/>
                </a:solidFill>
              </a:rPr>
              <a:t>datos obtenidos?</a:t>
            </a:r>
            <a:r>
              <a:rPr lang="es">
                <a:solidFill>
                  <a:srgbClr val="000000"/>
                </a:solidFill>
              </a:rPr>
              <a:t> </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ha presentado deficiencia en aspectos de tiempo durante el proceso de contratos, sumando a que, muchos de los datos que se requieren de cada personal (preseleccionados) no son válidos, además de posibles infiltraciones de documentos privados.</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49325" y="1354300"/>
            <a:ext cx="4925700" cy="2662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solidFill>
                <a:srgbClr val="000000"/>
              </a:solidFill>
            </a:endParaRPr>
          </a:p>
        </p:txBody>
      </p:sp>
      <p:pic>
        <p:nvPicPr>
          <p:cNvPr id="79" name="Google Shape;79;p16"/>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Técnicas</a:t>
            </a:r>
            <a:r>
              <a:rPr lang="es"/>
              <a:t> e instrumentos de recolección</a:t>
            </a:r>
            <a:endParaRPr/>
          </a:p>
        </p:txBody>
      </p:sp>
      <p:sp>
        <p:nvSpPr>
          <p:cNvPr id="85" name="Google Shape;85;p17"/>
          <p:cNvSpPr txBox="1"/>
          <p:nvPr>
            <p:ph idx="1" type="body"/>
          </p:nvPr>
        </p:nvSpPr>
        <p:spPr>
          <a:xfrm>
            <a:off x="311700" y="1152475"/>
            <a:ext cx="431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250"/>
              <a:t>Durante el inicio del proyecto se indago sobre una </a:t>
            </a:r>
            <a:r>
              <a:rPr lang="es" sz="1250"/>
              <a:t>problemática</a:t>
            </a:r>
            <a:r>
              <a:rPr lang="es" sz="1250"/>
              <a:t> que podría tener la empresa Diseer Ingeniería y se concluyó que la principal desventaja que esta tiene es sobre el proceso de contratación ya que tiene una duración demorada, con mucho papeleo y poca eficacia. Mediante la implementación de la actividad en grupo para darle una solución a este problema sería que, mediante un sistema automatizado realice este proceso con la mínima actividad humana, este sistema se emplearía por medio de la plataforma de SYDLE ONE, ya que, este ofrece los servicios que requiere este proceso incluso con mayor atención, orden y optimización. A partir de lo anterior se </a:t>
            </a:r>
            <a:r>
              <a:rPr lang="es" sz="1250"/>
              <a:t>formuló</a:t>
            </a:r>
            <a:r>
              <a:rPr lang="es" sz="1250"/>
              <a:t> la encuesta el cual </a:t>
            </a:r>
            <a:r>
              <a:rPr lang="es" sz="1250"/>
              <a:t>encontraría</a:t>
            </a:r>
            <a:r>
              <a:rPr lang="es" sz="1250"/>
              <a:t> este error en la empresa.</a:t>
            </a:r>
            <a:endParaRPr sz="1250"/>
          </a:p>
        </p:txBody>
      </p:sp>
      <p:pic>
        <p:nvPicPr>
          <p:cNvPr id="86" name="Google Shape;86;p17"/>
          <p:cNvPicPr preferRelativeResize="0"/>
          <p:nvPr/>
        </p:nvPicPr>
        <p:blipFill rotWithShape="1">
          <a:blip r:embed="rId3">
            <a:alphaModFix/>
          </a:blip>
          <a:srcRect b="0" l="0" r="0" t="0"/>
          <a:stretch/>
        </p:blipFill>
        <p:spPr>
          <a:xfrm>
            <a:off x="4995300" y="1017725"/>
            <a:ext cx="3837000" cy="2016555"/>
          </a:xfrm>
          <a:prstGeom prst="rect">
            <a:avLst/>
          </a:prstGeom>
          <a:noFill/>
          <a:ln>
            <a:noFill/>
          </a:ln>
        </p:spPr>
      </p:pic>
      <p:sp>
        <p:nvSpPr>
          <p:cNvPr id="87" name="Google Shape;87;p17"/>
          <p:cNvSpPr txBox="1"/>
          <p:nvPr/>
        </p:nvSpPr>
        <p:spPr>
          <a:xfrm>
            <a:off x="5109150" y="303427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Formulario de encuesta</a:t>
            </a:r>
            <a:endParaRPr/>
          </a:p>
        </p:txBody>
      </p:sp>
      <p:sp>
        <p:nvSpPr>
          <p:cNvPr id="93" name="Google Shape;93;p18"/>
          <p:cNvSpPr txBox="1"/>
          <p:nvPr>
            <p:ph idx="1" type="body"/>
          </p:nvPr>
        </p:nvSpPr>
        <p:spPr>
          <a:xfrm>
            <a:off x="311700" y="1152475"/>
            <a:ext cx="8520600" cy="37182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s"/>
              <a:t>¿En la empresa tiene implementado un sistema de automatización? (Si / No).</a:t>
            </a:r>
            <a:endParaRPr/>
          </a:p>
          <a:p>
            <a:pPr indent="-317182" lvl="0" marL="457200" rtl="0" algn="l">
              <a:spcBef>
                <a:spcPts val="0"/>
              </a:spcBef>
              <a:spcAft>
                <a:spcPts val="0"/>
              </a:spcAft>
              <a:buSzPct val="100000"/>
              <a:buChar char="●"/>
            </a:pPr>
            <a:r>
              <a:rPr lang="es"/>
              <a:t>¿Cuenta con algún tipo de plataforma o sistema inteligente? (Si / No) (¿Cuál? / NA).</a:t>
            </a:r>
            <a:endParaRPr/>
          </a:p>
          <a:p>
            <a:pPr indent="-317182" lvl="0" marL="457200" rtl="0" algn="l">
              <a:spcBef>
                <a:spcPts val="0"/>
              </a:spcBef>
              <a:spcAft>
                <a:spcPts val="0"/>
              </a:spcAft>
              <a:buSzPct val="100000"/>
              <a:buChar char="●"/>
            </a:pPr>
            <a:r>
              <a:rPr lang="es"/>
              <a:t>¿Cree usted que la plataforma o sistema que maneja es la adecuada? (Si / No / NA).</a:t>
            </a:r>
            <a:endParaRPr/>
          </a:p>
          <a:p>
            <a:pPr indent="-317182" lvl="0" marL="457200" rtl="0" algn="l">
              <a:spcBef>
                <a:spcPts val="0"/>
              </a:spcBef>
              <a:spcAft>
                <a:spcPts val="0"/>
              </a:spcAft>
              <a:buSzPct val="100000"/>
              <a:buChar char="●"/>
            </a:pPr>
            <a:r>
              <a:rPr lang="es"/>
              <a:t>¿Qué </a:t>
            </a:r>
            <a:r>
              <a:rPr lang="es"/>
              <a:t>método</a:t>
            </a:r>
            <a:r>
              <a:rPr lang="es"/>
              <a:t> de almacenamiento de datos posee? (Digital (Nube o externo, USB o disco duro) / Manual (Mediante papeleo) / Ambas).</a:t>
            </a:r>
            <a:endParaRPr/>
          </a:p>
          <a:p>
            <a:pPr indent="-317182" lvl="0" marL="457200" rtl="0" algn="l">
              <a:spcBef>
                <a:spcPts val="0"/>
              </a:spcBef>
              <a:spcAft>
                <a:spcPts val="0"/>
              </a:spcAft>
              <a:buSzPct val="100000"/>
              <a:buChar char="●"/>
            </a:pPr>
            <a:r>
              <a:rPr lang="es"/>
              <a:t>¿Alguna vez ha tenido </a:t>
            </a:r>
            <a:r>
              <a:rPr lang="es"/>
              <a:t>inconvenientes</a:t>
            </a:r>
            <a:r>
              <a:rPr lang="es"/>
              <a:t> con los documentos obtenidos por personas seleccionadas para el trabajo (Documentación, experiencia de trabajo, contactos, entre otros falsos)? (Si / No).</a:t>
            </a:r>
            <a:endParaRPr/>
          </a:p>
          <a:p>
            <a:pPr indent="-317182" lvl="0" marL="457200" rtl="0" algn="l">
              <a:spcBef>
                <a:spcPts val="0"/>
              </a:spcBef>
              <a:spcAft>
                <a:spcPts val="0"/>
              </a:spcAft>
              <a:buSzPct val="100000"/>
              <a:buChar char="●"/>
            </a:pPr>
            <a:r>
              <a:rPr lang="es"/>
              <a:t>¿Qué tan demorado es el procesos de contratación que poseen? (Ingresela con el número total de días).</a:t>
            </a:r>
            <a:endParaRPr/>
          </a:p>
          <a:p>
            <a:pPr indent="-317182" lvl="0" marL="457200" rtl="0" algn="l">
              <a:spcBef>
                <a:spcPts val="0"/>
              </a:spcBef>
              <a:spcAft>
                <a:spcPts val="0"/>
              </a:spcAft>
              <a:buSzPct val="100000"/>
              <a:buChar char="●"/>
            </a:pPr>
            <a:r>
              <a:rPr lang="es"/>
              <a:t>¿</a:t>
            </a:r>
            <a:r>
              <a:rPr lang="es"/>
              <a:t>Estaría</a:t>
            </a:r>
            <a:r>
              <a:rPr lang="es"/>
              <a:t> dispuesto a costear un sistema en el cual tenga </a:t>
            </a:r>
            <a:r>
              <a:rPr lang="es"/>
              <a:t>implementado</a:t>
            </a:r>
            <a:r>
              <a:rPr lang="es"/>
              <a:t> un proceso en el que implique una actividad mínima humana realizando el mismo proceso ahorrando tiempo? (Si / No / Depende del costo).</a:t>
            </a:r>
            <a:endParaRPr/>
          </a:p>
          <a:p>
            <a:pPr indent="-317182" lvl="0" marL="457200" rtl="0" algn="l">
              <a:spcBef>
                <a:spcPts val="0"/>
              </a:spcBef>
              <a:spcAft>
                <a:spcPts val="0"/>
              </a:spcAft>
              <a:buSzPct val="100000"/>
              <a:buChar char="●"/>
            </a:pPr>
            <a:r>
              <a:rPr lang="es"/>
              <a:t>¿</a:t>
            </a:r>
            <a:r>
              <a:rPr lang="es"/>
              <a:t>Cuál</a:t>
            </a:r>
            <a:r>
              <a:rPr lang="es"/>
              <a:t> sería su estimación </a:t>
            </a:r>
            <a:r>
              <a:rPr lang="es"/>
              <a:t>mínima</a:t>
            </a:r>
            <a:r>
              <a:rPr lang="es"/>
              <a:t> y </a:t>
            </a:r>
            <a:r>
              <a:rPr lang="es"/>
              <a:t>máxima</a:t>
            </a:r>
            <a:r>
              <a:rPr lang="es"/>
              <a:t>? (Ingreselas </a:t>
            </a:r>
            <a:r>
              <a:rPr lang="es"/>
              <a:t>separadas por un guión (-)</a:t>
            </a:r>
            <a:r>
              <a:rPr lang="es"/>
              <a:t> sin puntos ni comas / NA).</a:t>
            </a:r>
            <a:endParaRPr/>
          </a:p>
          <a:p>
            <a:pPr indent="-317182" lvl="0" marL="457200" rtl="0" algn="l">
              <a:spcBef>
                <a:spcPts val="0"/>
              </a:spcBef>
              <a:spcAft>
                <a:spcPts val="0"/>
              </a:spcAft>
              <a:buSzPct val="100000"/>
              <a:buChar char="●"/>
            </a:pPr>
            <a:r>
              <a:rPr lang="es"/>
              <a:t>¿Qué </a:t>
            </a:r>
            <a:r>
              <a:rPr lang="es"/>
              <a:t>expectativa</a:t>
            </a:r>
            <a:r>
              <a:rPr lang="es"/>
              <a:t> tendría de este sistema?.</a:t>
            </a:r>
            <a:endParaRPr/>
          </a:p>
          <a:p>
            <a:pPr indent="-317182" lvl="0" marL="457200" rtl="0" algn="l">
              <a:spcBef>
                <a:spcPts val="0"/>
              </a:spcBef>
              <a:spcAft>
                <a:spcPts val="0"/>
              </a:spcAft>
              <a:buSzPct val="100000"/>
              <a:buChar char="●"/>
            </a:pPr>
            <a:r>
              <a:rPr lang="es"/>
              <a:t>¿Durante el proceso de </a:t>
            </a:r>
            <a:r>
              <a:rPr lang="es"/>
              <a:t>contratación</a:t>
            </a:r>
            <a:r>
              <a:rPr lang="es"/>
              <a:t> de los aspirantes cuentan con algún tipo </a:t>
            </a:r>
            <a:r>
              <a:rPr lang="es"/>
              <a:t>protección</a:t>
            </a:r>
            <a:r>
              <a:rPr lang="es"/>
              <a:t> para los documentos requeridos? (Si / No).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241750" y="20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BPMN</a:t>
            </a:r>
            <a:endParaRPr/>
          </a:p>
        </p:txBody>
      </p:sp>
      <p:pic>
        <p:nvPicPr>
          <p:cNvPr id="99" name="Google Shape;99;p19"/>
          <p:cNvPicPr preferRelativeResize="0"/>
          <p:nvPr/>
        </p:nvPicPr>
        <p:blipFill rotWithShape="1">
          <a:blip r:embed="rId3">
            <a:alphaModFix/>
          </a:blip>
          <a:srcRect b="10128" l="9195" r="9211" t="24865"/>
          <a:stretch/>
        </p:blipFill>
        <p:spPr>
          <a:xfrm>
            <a:off x="85900" y="779375"/>
            <a:ext cx="8946600" cy="4201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Proceso de C</a:t>
            </a:r>
            <a:r>
              <a:rPr lang="es"/>
              <a:t>ontratación</a:t>
            </a:r>
            <a:r>
              <a:rPr lang="es"/>
              <a:t> </a:t>
            </a:r>
            <a:endParaRPr/>
          </a:p>
        </p:txBody>
      </p:sp>
      <p:sp>
        <p:nvSpPr>
          <p:cNvPr id="105" name="Google Shape;105;p20"/>
          <p:cNvSpPr txBox="1"/>
          <p:nvPr>
            <p:ph idx="1" type="body"/>
          </p:nvPr>
        </p:nvSpPr>
        <p:spPr>
          <a:xfrm>
            <a:off x="311700" y="1342275"/>
            <a:ext cx="8520600" cy="4156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u="sng">
                <a:solidFill>
                  <a:schemeClr val="hlink"/>
                </a:solidFill>
                <a:hlinkClick r:id="rId3"/>
              </a:rPr>
              <a:t>https://drive.google.com/file/d/1PvNFeip04uXw4mljBX1aJnJpuvP7BVK0/view?usp=sharing</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6" name="Google Shape;106;p20"/>
          <p:cNvPicPr preferRelativeResize="0"/>
          <p:nvPr/>
        </p:nvPicPr>
        <p:blipFill>
          <a:blip r:embed="rId4">
            <a:alphaModFix/>
          </a:blip>
          <a:stretch>
            <a:fillRect/>
          </a:stretch>
        </p:blipFill>
        <p:spPr>
          <a:xfrm>
            <a:off x="2641662" y="2082801"/>
            <a:ext cx="3860683" cy="2571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Verificación</a:t>
            </a:r>
            <a:r>
              <a:rPr lang="es"/>
              <a:t> de los datos </a:t>
            </a:r>
            <a:endParaRPr/>
          </a:p>
        </p:txBody>
      </p:sp>
      <p:sp>
        <p:nvSpPr>
          <p:cNvPr id="112" name="Google Shape;112;p21"/>
          <p:cNvSpPr txBox="1"/>
          <p:nvPr>
            <p:ph idx="1" type="body"/>
          </p:nvPr>
        </p:nvSpPr>
        <p:spPr>
          <a:xfrm>
            <a:off x="3584875" y="1152475"/>
            <a:ext cx="524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VERIFICACIÓN</a:t>
            </a:r>
            <a:r>
              <a:rPr lang="es">
                <a:solidFill>
                  <a:srgbClr val="000000"/>
                </a:solidFill>
              </a:rPr>
              <a:t> DE EXPERIENCIA LABORAL - Contacto directo con la empresa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REFERENCIAS PERSONALES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TARJETAS PROFESIONALES - Entidad </a:t>
            </a:r>
            <a:r>
              <a:rPr lang="es">
                <a:solidFill>
                  <a:srgbClr val="000000"/>
                </a:solidFill>
              </a:rPr>
              <a:t>encargada</a:t>
            </a:r>
            <a:r>
              <a:rPr lang="es">
                <a:solidFill>
                  <a:srgbClr val="000000"/>
                </a:solidFill>
              </a:rPr>
              <a:t> de la </a:t>
            </a:r>
            <a:r>
              <a:rPr lang="es">
                <a:solidFill>
                  <a:srgbClr val="000000"/>
                </a:solidFill>
              </a:rPr>
              <a:t>emisión</a:t>
            </a:r>
            <a:r>
              <a:rPr lang="es">
                <a:solidFill>
                  <a:srgbClr val="000000"/>
                </a:solidFill>
              </a:rPr>
              <a:t> de las tarjetas de cada </a:t>
            </a:r>
            <a:r>
              <a:rPr lang="es">
                <a:solidFill>
                  <a:srgbClr val="000000"/>
                </a:solidFill>
              </a:rPr>
              <a:t>profesión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ANTECEDENTES PENALES - </a:t>
            </a:r>
            <a:r>
              <a:rPr lang="es">
                <a:solidFill>
                  <a:srgbClr val="000000"/>
                </a:solidFill>
              </a:rPr>
              <a:t>Policía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JUDICIALES - </a:t>
            </a:r>
            <a:r>
              <a:rPr lang="es">
                <a:solidFill>
                  <a:srgbClr val="000000"/>
                </a:solidFill>
              </a:rPr>
              <a:t>Contraloría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DISCIPLINARIOS - </a:t>
            </a:r>
            <a:r>
              <a:rPr lang="es">
                <a:solidFill>
                  <a:srgbClr val="000000"/>
                </a:solidFill>
              </a:rPr>
              <a:t>Personería </a:t>
            </a:r>
            <a:endParaRPr>
              <a:solidFill>
                <a:srgbClr val="000000"/>
              </a:solidFill>
            </a:endParaRPr>
          </a:p>
        </p:txBody>
      </p:sp>
      <p:pic>
        <p:nvPicPr>
          <p:cNvPr id="113" name="Google Shape;113;p21"/>
          <p:cNvPicPr preferRelativeResize="0"/>
          <p:nvPr/>
        </p:nvPicPr>
        <p:blipFill>
          <a:blip r:embed="rId3">
            <a:alphaModFix/>
          </a:blip>
          <a:stretch>
            <a:fillRect/>
          </a:stretch>
        </p:blipFill>
        <p:spPr>
          <a:xfrm rot="-478652">
            <a:off x="693188" y="1607935"/>
            <a:ext cx="2292299" cy="22922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